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72" r:id="rId4"/>
    <p:sldId id="259" r:id="rId5"/>
    <p:sldId id="260" r:id="rId6"/>
    <p:sldId id="269" r:id="rId7"/>
    <p:sldId id="263" r:id="rId8"/>
    <p:sldId id="274" r:id="rId9"/>
    <p:sldId id="264" r:id="rId10"/>
    <p:sldId id="275" r:id="rId11"/>
    <p:sldId id="265" r:id="rId12"/>
    <p:sldId id="276" r:id="rId13"/>
    <p:sldId id="267" r:id="rId14"/>
    <p:sldId id="268" r:id="rId15"/>
    <p:sldId id="281" r:id="rId16"/>
    <p:sldId id="261" r:id="rId17"/>
    <p:sldId id="270" r:id="rId18"/>
    <p:sldId id="277" r:id="rId19"/>
    <p:sldId id="273" r:id="rId20"/>
    <p:sldId id="278" r:id="rId21"/>
    <p:sldId id="280" r:id="rId22"/>
    <p:sldId id="279" r:id="rId23"/>
  </p:sldIdLst>
  <p:sldSz cx="12192000" cy="6858000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0050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07"/>
    <p:restoredTop sz="86378" autoAdjust="0"/>
  </p:normalViewPr>
  <p:slideViewPr>
    <p:cSldViewPr snapToGrid="0" snapToObjects="1">
      <p:cViewPr varScale="1">
        <p:scale>
          <a:sx n="87" d="100"/>
          <a:sy n="87" d="100"/>
        </p:scale>
        <p:origin x="384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0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16" d="100"/>
          <a:sy n="116" d="100"/>
        </p:scale>
        <p:origin x="80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F822D-D08D-4A63-AA18-E6DE8D6B906F}" type="datetimeFigureOut">
              <a:rPr lang="en-US" smtClean="0"/>
              <a:t>5/29/18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43BAA1-5A34-4711-A820-D9995E637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396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5044BA14-FA8C-524A-9DF4-24B140592DB7}" type="datetimeFigureOut">
              <a:rPr lang="en-US" smtClean="0"/>
              <a:t>5/29/18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C61FC2CE-0865-2244-9544-95C434C8D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272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FC2CE-0865-2244-9544-95C434C8D9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880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FC2CE-0865-2244-9544-95C434C8D93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55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FC2CE-0865-2244-9544-95C434C8D93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875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FC2CE-0865-2244-9544-95C434C8D93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521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FC2CE-0865-2244-9544-95C434C8D93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90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FC2CE-0865-2244-9544-95C434C8D93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954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FC2CE-0865-2244-9544-95C434C8D93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088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FC2CE-0865-2244-9544-95C434C8D93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642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FC2CE-0865-2244-9544-95C434C8D93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968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FC2CE-0865-2244-9544-95C434C8D93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59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FC2CE-0865-2244-9544-95C434C8D93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653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FC2CE-0865-2244-9544-95C434C8D9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206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FC2CE-0865-2244-9544-95C434C8D93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3453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FC2CE-0865-2244-9544-95C434C8D93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9314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FC2CE-0865-2244-9544-95C434C8D93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046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FC2CE-0865-2244-9544-95C434C8D9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217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FC2CE-0865-2244-9544-95C434C8D9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53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FC2CE-0865-2244-9544-95C434C8D9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22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FC2CE-0865-2244-9544-95C434C8D93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270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FC2CE-0865-2244-9544-95C434C8D93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86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FC2CE-0865-2244-9544-95C434C8D93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647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FC2CE-0865-2244-9544-95C434C8D93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449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 userDrawn="1"/>
        </p:nvGrpSpPr>
        <p:grpSpPr>
          <a:xfrm>
            <a:off x="0" y="121089"/>
            <a:ext cx="12192000" cy="5293812"/>
            <a:chOff x="0" y="633168"/>
            <a:chExt cx="12192000" cy="5293812"/>
          </a:xfrm>
        </p:grpSpPr>
        <p:grpSp>
          <p:nvGrpSpPr>
            <p:cNvPr id="14" name="Group 13"/>
            <p:cNvGrpSpPr/>
            <p:nvPr userDrawn="1"/>
          </p:nvGrpSpPr>
          <p:grpSpPr>
            <a:xfrm>
              <a:off x="0" y="633168"/>
              <a:ext cx="12192000" cy="5293812"/>
              <a:chOff x="0" y="1260492"/>
              <a:chExt cx="12192000" cy="5769228"/>
            </a:xfrm>
          </p:grpSpPr>
          <p:pic>
            <p:nvPicPr>
              <p:cNvPr id="11" name="Picture 10"/>
              <p:cNvPicPr>
                <a:picLocks noChangeAspect="1"/>
              </p:cNvPicPr>
              <p:nvPr userDrawn="1"/>
            </p:nvPicPr>
            <p:blipFill>
              <a:blip r:embed="rId2">
                <a:lum bright="70000" contrast="-70000"/>
              </a:blip>
              <a:stretch>
                <a:fillRect/>
              </a:stretch>
            </p:blipFill>
            <p:spPr>
              <a:xfrm>
                <a:off x="0" y="1260492"/>
                <a:ext cx="12192000" cy="5254435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 userDrawn="1"/>
            </p:nvSpPr>
            <p:spPr>
              <a:xfrm>
                <a:off x="0" y="5021811"/>
                <a:ext cx="12192000" cy="20079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Rectangle 14"/>
            <p:cNvSpPr/>
            <p:nvPr userDrawn="1"/>
          </p:nvSpPr>
          <p:spPr>
            <a:xfrm>
              <a:off x="0" y="633168"/>
              <a:ext cx="12192000" cy="8192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1089" y="4435460"/>
            <a:ext cx="6872577" cy="687250"/>
          </a:xfrm>
          <a:prstGeom prst="rect">
            <a:avLst/>
          </a:prstGeom>
        </p:spPr>
        <p:txBody>
          <a:bodyPr anchor="b"/>
          <a:lstStyle>
            <a:lvl1pPr algn="l">
              <a:defRPr sz="3600">
                <a:solidFill>
                  <a:schemeClr val="accent1">
                    <a:lumMod val="50000"/>
                  </a:schemeClr>
                </a:solidFill>
                <a:latin typeface="Arial Rounded MT Bold" charset="0"/>
                <a:ea typeface="Arial Rounded MT Bold" charset="0"/>
                <a:cs typeface="Arial Rounded MT 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089" y="5409589"/>
            <a:ext cx="6872577" cy="47659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>
                <a:solidFill>
                  <a:schemeClr val="accent1">
                    <a:lumMod val="50000"/>
                  </a:schemeClr>
                </a:solidFill>
                <a:latin typeface="Arial Rounded MT Bold" charset="0"/>
                <a:ea typeface="Arial Rounded MT Bold" charset="0"/>
                <a:cs typeface="Arial Rounded MT 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962400" y="6477000"/>
            <a:ext cx="4267200" cy="22860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z="900"/>
              <a:t>Confidential and Proprietary to American Family Insurance</a:t>
            </a:r>
            <a:endParaRPr lang="en-US" sz="900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819" y="2555211"/>
            <a:ext cx="5455769" cy="795349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>
            <a:off x="22450" y="6051072"/>
            <a:ext cx="3420358" cy="678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45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101600" y="58431"/>
            <a:ext cx="11934890" cy="683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3600">
                <a:solidFill>
                  <a:schemeClr val="accent1">
                    <a:lumMod val="50000"/>
                  </a:schemeClr>
                </a:solidFill>
                <a:latin typeface="Arial Rounded MT Bold" charset="0"/>
                <a:ea typeface="Arial Rounded MT Bold" charset="0"/>
                <a:cs typeface="Arial Rounded MT Bold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962400" y="6477000"/>
            <a:ext cx="4267200" cy="22860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z="900"/>
              <a:t>Confidential and Proprietary to American Family Insurance</a:t>
            </a:r>
            <a:endParaRPr lang="en-US" sz="9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0D330F-2D9C-1841-B92F-AE5993AB78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600" y="933450"/>
            <a:ext cx="11934890" cy="5187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749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 userDrawn="1"/>
        </p:nvSpPr>
        <p:spPr>
          <a:xfrm>
            <a:off x="296250" y="308828"/>
            <a:ext cx="10515600" cy="39909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b="1" dirty="0">
              <a:solidFill>
                <a:schemeClr val="accent5">
                  <a:lumMod val="50000"/>
                </a:schemeClr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379200" y="6477001"/>
            <a:ext cx="81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F03DE89-C43A-417E-975C-65490FACCF7C}" type="slidenum">
              <a:rPr lang="en-US" sz="900" smtClean="0">
                <a:solidFill>
                  <a:srgbClr val="717073"/>
                </a:solidFill>
              </a:rPr>
              <a:pPr/>
              <a:t>‹#›</a:t>
            </a:fld>
            <a:endParaRPr lang="en-US" sz="900" dirty="0">
              <a:solidFill>
                <a:srgbClr val="717073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2" y="6274754"/>
            <a:ext cx="3024195" cy="44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12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D55B4-9319-0E4C-9C1C-F1882FC89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089" y="4304831"/>
            <a:ext cx="9532382" cy="953228"/>
          </a:xfrm>
        </p:spPr>
        <p:txBody>
          <a:bodyPr/>
          <a:lstStyle/>
          <a:p>
            <a:r>
              <a:rPr lang="en-US" b="1" dirty="0"/>
              <a:t>Text analytics to improve process automation at American Family Insurance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A5EA0A-AC80-DE4E-9C0F-828E7EC091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089" y="5419016"/>
            <a:ext cx="9091511" cy="328641"/>
          </a:xfrm>
        </p:spPr>
        <p:txBody>
          <a:bodyPr/>
          <a:lstStyle/>
          <a:p>
            <a:r>
              <a:rPr lang="en-US" sz="1600" dirty="0"/>
              <a:t>Andy Peters, PhD</a:t>
            </a:r>
          </a:p>
          <a:p>
            <a:r>
              <a:rPr lang="en-US" sz="1600" dirty="0"/>
              <a:t>Data Science &amp; Machine Learning Manager</a:t>
            </a:r>
          </a:p>
        </p:txBody>
      </p:sp>
    </p:spTree>
    <p:extLst>
      <p:ext uri="{BB962C8B-B14F-4D97-AF65-F5344CB8AC3E}">
        <p14:creationId xmlns:p14="http://schemas.microsoft.com/office/powerpoint/2010/main" val="273839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23EA2-6484-9549-9B3A-E19492647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“correct” reason code using CNN’s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9641D-92FD-6A4D-B033-F814AE778C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600" y="933450"/>
            <a:ext cx="5773683" cy="5187950"/>
          </a:xfrm>
        </p:spPr>
        <p:txBody>
          <a:bodyPr/>
          <a:lstStyle/>
          <a:p>
            <a:r>
              <a:rPr lang="en-US" dirty="0"/>
              <a:t>Replace words in comments with their Word2Vec vectors.</a:t>
            </a:r>
          </a:p>
          <a:p>
            <a:pPr lvl="1"/>
            <a:r>
              <a:rPr lang="en-US" dirty="0"/>
              <a:t>Only use cancellation comments we know to have the correct reason code.</a:t>
            </a:r>
          </a:p>
          <a:p>
            <a:r>
              <a:rPr lang="en-US" dirty="0"/>
              <a:t>Build model to categorize into correct code based on </a:t>
            </a:r>
            <a:r>
              <a:rPr lang="en-US"/>
              <a:t>comments alone.</a:t>
            </a:r>
            <a:endParaRPr lang="en-US" dirty="0"/>
          </a:p>
          <a:p>
            <a:r>
              <a:rPr lang="en-US" dirty="0"/>
              <a:t>Model approach:  1D convolutional neural networks</a:t>
            </a:r>
          </a:p>
          <a:p>
            <a:pPr lvl="1"/>
            <a:r>
              <a:rPr lang="en-US" dirty="0"/>
              <a:t>Faster than RNN’s</a:t>
            </a:r>
          </a:p>
          <a:p>
            <a:pPr lvl="1"/>
            <a:r>
              <a:rPr lang="en-US" dirty="0"/>
              <a:t>Shown to be effective at classifying overall concepts within text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19F7DC-2666-914A-8E24-19997A4DD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042" y="732315"/>
            <a:ext cx="5870448" cy="612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21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23EA2-6484-9549-9B3A-E19492647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 &amp;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9641D-92FD-6A4D-B033-F814AE778C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On images, CNN’s work by detecting low-level features, assembling them into higher-level features at each successive layer.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1BDF9A-7F76-644D-8F3C-106754946E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72" t="15686" r="28163" b="32549"/>
          <a:stretch/>
        </p:blipFill>
        <p:spPr>
          <a:xfrm>
            <a:off x="2400874" y="1910978"/>
            <a:ext cx="7336342" cy="42104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BF50C9-C6F4-1F40-89C3-737E48D48110}"/>
              </a:ext>
            </a:extLst>
          </p:cNvPr>
          <p:cNvSpPr txBox="1"/>
          <p:nvPr/>
        </p:nvSpPr>
        <p:spPr>
          <a:xfrm>
            <a:off x="3861875" y="6082557"/>
            <a:ext cx="5343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Lee et al., 200: Unsupervised learning of hierarchical representations with convolutional deep belief networks.  </a:t>
            </a:r>
            <a:r>
              <a:rPr lang="en-US" sz="1200" i="1" dirty="0" err="1"/>
              <a:t>Comm</a:t>
            </a:r>
            <a:r>
              <a:rPr lang="en-US" sz="1200" i="1" dirty="0"/>
              <a:t> ACM </a:t>
            </a:r>
            <a:r>
              <a:rPr lang="en-US" sz="1200" dirty="0"/>
              <a:t>54:95</a:t>
            </a:r>
          </a:p>
        </p:txBody>
      </p:sp>
    </p:spTree>
    <p:extLst>
      <p:ext uri="{BB962C8B-B14F-4D97-AF65-F5344CB8AC3E}">
        <p14:creationId xmlns:p14="http://schemas.microsoft.com/office/powerpoint/2010/main" val="2409670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23EA2-6484-9549-9B3A-E19492647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 &amp;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9641D-92FD-6A4D-B033-F814AE778C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600" y="933450"/>
            <a:ext cx="5868276" cy="5187950"/>
          </a:xfrm>
        </p:spPr>
        <p:txBody>
          <a:bodyPr/>
          <a:lstStyle/>
          <a:p>
            <a:r>
              <a:rPr lang="en-US" dirty="0"/>
              <a:t>CNN’s work in a conceptually similar fashion on text, identifying low-level “features” based on Word2Vec scores of groups of words</a:t>
            </a:r>
          </a:p>
          <a:p>
            <a:r>
              <a:rPr lang="en-US" dirty="0"/>
              <a:t>A 1D Convolutional layer slides a window (“filter”) along a comment word by word (==vector by vector)</a:t>
            </a:r>
          </a:p>
          <a:p>
            <a:r>
              <a:rPr lang="en-US" dirty="0"/>
              <a:t>Our model uses three different filter sizes (3, 4, 5), with 2-3 layers of each, identifying low- and high-level conceptual “features”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BA01E2-79FD-654A-ACB9-941EA4B94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634" y="741460"/>
            <a:ext cx="5608856" cy="57386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9502E5-7D32-0E48-8323-B6CD97A420DE}"/>
              </a:ext>
            </a:extLst>
          </p:cNvPr>
          <p:cNvSpPr txBox="1"/>
          <p:nvPr/>
        </p:nvSpPr>
        <p:spPr>
          <a:xfrm>
            <a:off x="6963663" y="6396335"/>
            <a:ext cx="5343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Zhang, Y., &amp; Wallace, B.; A Sensitivity Analysis of (and Practitioners' Guide to) Convolutional Neural Networks for Sentence Classification. arXiv:1510.03820</a:t>
            </a:r>
          </a:p>
        </p:txBody>
      </p:sp>
    </p:spTree>
    <p:extLst>
      <p:ext uri="{BB962C8B-B14F-4D97-AF65-F5344CB8AC3E}">
        <p14:creationId xmlns:p14="http://schemas.microsoft.com/office/powerpoint/2010/main" val="250614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23EA2-6484-9549-9B3A-E19492647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0"/>
            <a:ext cx="11934890" cy="683029"/>
          </a:xfrm>
        </p:spPr>
        <p:txBody>
          <a:bodyPr/>
          <a:lstStyle/>
          <a:p>
            <a:r>
              <a:rPr lang="en-US" dirty="0"/>
              <a:t>Building &amp; training the CNN using TensorFlow/</a:t>
            </a:r>
            <a:r>
              <a:rPr lang="en-US" dirty="0" err="1"/>
              <a:t>Keras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F84C0B-423E-8845-A6F7-CB5E6E69B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03" y="1426779"/>
            <a:ext cx="4635141" cy="46560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850F23-7704-6A47-B633-990383679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9547" y="655075"/>
            <a:ext cx="4250778" cy="8549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06B827-34E9-4C46-AB4F-A961B6C8FD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2077" r="68424" b="242"/>
          <a:stretch/>
        </p:blipFill>
        <p:spPr>
          <a:xfrm>
            <a:off x="6020759" y="1535864"/>
            <a:ext cx="2444510" cy="7150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6197CE3-70AA-2F4D-8A61-FC5BE89E43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003" y="655075"/>
            <a:ext cx="3987284" cy="6376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4AD658-380C-8D43-A1B2-4B74F82061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9547" y="2605694"/>
            <a:ext cx="5576026" cy="8233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2E34E0-CE2B-2244-AD0E-121AEE464810}"/>
              </a:ext>
            </a:extLst>
          </p:cNvPr>
          <p:cNvSpPr txBox="1"/>
          <p:nvPr/>
        </p:nvSpPr>
        <p:spPr>
          <a:xfrm>
            <a:off x="7243014" y="6405192"/>
            <a:ext cx="4793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Dropout layers not shown to improve readability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1D113C-F1B8-9A41-A52E-8B2F51EA55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9547" y="3529873"/>
            <a:ext cx="6962082" cy="156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319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23EA2-6484-9549-9B3A-E19492647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prediction model fits… okay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52010-9E78-E04A-A927-FA0E1B5243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600" y="3429000"/>
            <a:ext cx="11934890" cy="2692400"/>
          </a:xfrm>
        </p:spPr>
        <p:txBody>
          <a:bodyPr/>
          <a:lstStyle/>
          <a:p>
            <a:r>
              <a:rPr lang="en-US" dirty="0"/>
              <a:t>But we don’t necessarily want to use it to classify into correct codes.</a:t>
            </a:r>
          </a:p>
          <a:p>
            <a:pPr lvl="1"/>
            <a:r>
              <a:rPr lang="en-US" dirty="0"/>
              <a:t>What if we used the probability predictions of the reason codes, along with the originally assigned code, as features to predict the original target (actionable/non-actionable)?</a:t>
            </a:r>
          </a:p>
          <a:p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AD81BAC-3694-EF46-B01B-1DAAD096F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050" y="750883"/>
            <a:ext cx="6311900" cy="25781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7B4627D-1CBD-4044-B4AC-D03AC12F8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0" y="4775200"/>
            <a:ext cx="109220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65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8B037-4604-FD43-8BF6-173C79210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approach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84EC0-7A70-9D4B-9F68-4E5C88FA0B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8555" y="783637"/>
            <a:ext cx="5822540" cy="5332349"/>
          </a:xfrm>
        </p:spPr>
        <p:txBody>
          <a:bodyPr/>
          <a:lstStyle/>
          <a:p>
            <a:r>
              <a:rPr lang="en-US" baseline="0" dirty="0"/>
              <a:t>Introduce </a:t>
            </a:r>
            <a:r>
              <a:rPr lang="en-US" i="1" baseline="0" dirty="0"/>
              <a:t>probability of each reason code</a:t>
            </a:r>
            <a:r>
              <a:rPr lang="en-US" baseline="0" dirty="0"/>
              <a:t> as a feature in the Actionable / Non-actionable model</a:t>
            </a:r>
          </a:p>
          <a:p>
            <a:r>
              <a:rPr lang="en-US" baseline="0" dirty="0"/>
              <a:t>How predictive are models that include various combinations of:</a:t>
            </a:r>
          </a:p>
          <a:p>
            <a:pPr lvl="1"/>
            <a:r>
              <a:rPr lang="en-US" dirty="0"/>
              <a:t>Agent-assigned code</a:t>
            </a:r>
          </a:p>
          <a:p>
            <a:pPr lvl="1"/>
            <a:r>
              <a:rPr lang="en-US" baseline="0" dirty="0"/>
              <a:t>Predicted code</a:t>
            </a:r>
          </a:p>
          <a:p>
            <a:pPr lvl="1"/>
            <a:r>
              <a:rPr lang="en-US" dirty="0"/>
              <a:t>Original word frequencies</a:t>
            </a:r>
          </a:p>
          <a:p>
            <a:pPr lvl="1"/>
            <a:r>
              <a:rPr lang="en-US" dirty="0"/>
              <a:t>Word2Vec vector means</a:t>
            </a:r>
            <a:endParaRPr lang="en-US" baseline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D8D2E6-F202-3441-8424-71C549EE8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042" y="741460"/>
            <a:ext cx="5870448" cy="612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53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8B037-4604-FD43-8BF6-173C79210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Code-versus-code model (Gradient Boosting)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84EC0-7A70-9D4B-9F68-4E5C88FA0B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8555" y="783638"/>
            <a:ext cx="11934890" cy="1420644"/>
          </a:xfrm>
        </p:spPr>
        <p:txBody>
          <a:bodyPr/>
          <a:lstStyle/>
          <a:p>
            <a:r>
              <a:rPr lang="en-US" baseline="0" dirty="0"/>
              <a:t>Model with only </a:t>
            </a:r>
            <a:r>
              <a:rPr lang="en-US" baseline="0" dirty="0">
                <a:solidFill>
                  <a:srgbClr val="7030A0"/>
                </a:solidFill>
              </a:rPr>
              <a:t>original code and predicted probabilities of actual code </a:t>
            </a:r>
            <a:r>
              <a:rPr lang="en-US" baseline="0" dirty="0"/>
              <a:t>(14 features) fits slightly better than </a:t>
            </a:r>
            <a:r>
              <a:rPr lang="en-US" baseline="0" dirty="0">
                <a:solidFill>
                  <a:srgbClr val="92D050"/>
                </a:solidFill>
              </a:rPr>
              <a:t>original </a:t>
            </a:r>
            <a:r>
              <a:rPr lang="en-US" baseline="0" dirty="0" err="1">
                <a:solidFill>
                  <a:srgbClr val="92D050"/>
                </a:solidFill>
              </a:rPr>
              <a:t>BoW</a:t>
            </a:r>
            <a:r>
              <a:rPr lang="en-US" baseline="0" dirty="0">
                <a:solidFill>
                  <a:srgbClr val="92D050"/>
                </a:solidFill>
              </a:rPr>
              <a:t> model </a:t>
            </a:r>
            <a:r>
              <a:rPr lang="en-US" baseline="0" dirty="0"/>
              <a:t>(135 features)</a:t>
            </a:r>
          </a:p>
          <a:p>
            <a:pPr lvl="1"/>
            <a:r>
              <a:rPr lang="en-US" dirty="0"/>
              <a:t>And might overfit slightly less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6C2618-4961-9242-89AC-035D9771A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2296121"/>
            <a:ext cx="8826910" cy="3657600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687F607-4BB8-3144-B5C4-2C77A682B3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485343"/>
              </p:ext>
            </p:extLst>
          </p:nvPr>
        </p:nvGraphicFramePr>
        <p:xfrm>
          <a:off x="8981517" y="3049491"/>
          <a:ext cx="3081928" cy="14630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01677">
                  <a:extLst>
                    <a:ext uri="{9D8B030D-6E8A-4147-A177-3AD203B41FA5}">
                      <a16:colId xmlns:a16="http://schemas.microsoft.com/office/drawing/2014/main" val="903618663"/>
                    </a:ext>
                  </a:extLst>
                </a:gridCol>
                <a:gridCol w="704193">
                  <a:extLst>
                    <a:ext uri="{9D8B030D-6E8A-4147-A177-3AD203B41FA5}">
                      <a16:colId xmlns:a16="http://schemas.microsoft.com/office/drawing/2014/main" val="2956625169"/>
                    </a:ext>
                  </a:extLst>
                </a:gridCol>
                <a:gridCol w="672662">
                  <a:extLst>
                    <a:ext uri="{9D8B030D-6E8A-4147-A177-3AD203B41FA5}">
                      <a16:colId xmlns:a16="http://schemas.microsoft.com/office/drawing/2014/main" val="157913101"/>
                    </a:ext>
                  </a:extLst>
                </a:gridCol>
                <a:gridCol w="803396">
                  <a:extLst>
                    <a:ext uri="{9D8B030D-6E8A-4147-A177-3AD203B41FA5}">
                      <a16:colId xmlns:a16="http://schemas.microsoft.com/office/drawing/2014/main" val="620922529"/>
                    </a:ext>
                  </a:extLst>
                </a:gridCol>
              </a:tblGrid>
              <a:tr h="358534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AUC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TP50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3763114"/>
                  </a:ext>
                </a:extLst>
              </a:tr>
              <a:tr h="35853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Train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7105158"/>
                  </a:ext>
                </a:extLst>
              </a:tr>
              <a:tr h="358534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BoW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0.93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13.2%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3312553"/>
                  </a:ext>
                </a:extLst>
              </a:tr>
              <a:tr h="35853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0.93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6107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8014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23EA2-6484-9549-9B3A-E19492647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Squeezing out more predictive power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52010-9E78-E04A-A927-FA0E1B5243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600" y="668594"/>
            <a:ext cx="11934890" cy="1399197"/>
          </a:xfrm>
        </p:spPr>
        <p:txBody>
          <a:bodyPr/>
          <a:lstStyle/>
          <a:p>
            <a:r>
              <a:rPr lang="en-US" dirty="0"/>
              <a:t>Some actionable comments were due to things other than code mismatches.</a:t>
            </a:r>
          </a:p>
          <a:p>
            <a:pPr lvl="1"/>
            <a:r>
              <a:rPr lang="en-US" dirty="0"/>
              <a:t>Can we improve on the “</a:t>
            </a:r>
            <a:r>
              <a:rPr lang="en-US" dirty="0">
                <a:solidFill>
                  <a:srgbClr val="7030A0"/>
                </a:solidFill>
              </a:rPr>
              <a:t>code-versus-code</a:t>
            </a:r>
            <a:r>
              <a:rPr lang="en-US" dirty="0"/>
              <a:t>” model by adding the </a:t>
            </a:r>
            <a:r>
              <a:rPr lang="en-US" dirty="0">
                <a:solidFill>
                  <a:srgbClr val="0070C0"/>
                </a:solidFill>
              </a:rPr>
              <a:t>word frequencies </a:t>
            </a:r>
            <a:r>
              <a:rPr lang="en-US" dirty="0"/>
              <a:t>back in?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F94DB-8CB6-374F-B9B0-594479FFC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1767720"/>
            <a:ext cx="8826910" cy="3657600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ADE41FB-0ACC-7645-80B1-E8C91F4E2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397041"/>
              </p:ext>
            </p:extLst>
          </p:nvPr>
        </p:nvGraphicFramePr>
        <p:xfrm>
          <a:off x="8967588" y="2310938"/>
          <a:ext cx="3081928" cy="173736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01677">
                  <a:extLst>
                    <a:ext uri="{9D8B030D-6E8A-4147-A177-3AD203B41FA5}">
                      <a16:colId xmlns:a16="http://schemas.microsoft.com/office/drawing/2014/main" val="903618663"/>
                    </a:ext>
                  </a:extLst>
                </a:gridCol>
                <a:gridCol w="704193">
                  <a:extLst>
                    <a:ext uri="{9D8B030D-6E8A-4147-A177-3AD203B41FA5}">
                      <a16:colId xmlns:a16="http://schemas.microsoft.com/office/drawing/2014/main" val="2956625169"/>
                    </a:ext>
                  </a:extLst>
                </a:gridCol>
                <a:gridCol w="672662">
                  <a:extLst>
                    <a:ext uri="{9D8B030D-6E8A-4147-A177-3AD203B41FA5}">
                      <a16:colId xmlns:a16="http://schemas.microsoft.com/office/drawing/2014/main" val="157913101"/>
                    </a:ext>
                  </a:extLst>
                </a:gridCol>
                <a:gridCol w="803396">
                  <a:extLst>
                    <a:ext uri="{9D8B030D-6E8A-4147-A177-3AD203B41FA5}">
                      <a16:colId xmlns:a16="http://schemas.microsoft.com/office/drawing/2014/main" val="620922529"/>
                    </a:ext>
                  </a:extLst>
                </a:gridCol>
              </a:tblGrid>
              <a:tr h="358534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AUC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TP50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3763114"/>
                  </a:ext>
                </a:extLst>
              </a:tr>
              <a:tr h="35853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Train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7105158"/>
                  </a:ext>
                </a:extLst>
              </a:tr>
              <a:tr h="35853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0.93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610740"/>
                  </a:ext>
                </a:extLst>
              </a:tr>
              <a:tr h="35853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Codes + </a:t>
                      </a:r>
                      <a:r>
                        <a:rPr lang="en-US" b="1" dirty="0" err="1"/>
                        <a:t>BoW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0.95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51362"/>
                  </a:ext>
                </a:extLst>
              </a:tr>
            </a:tbl>
          </a:graphicData>
        </a:graphic>
      </p:graphicFrame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FFADA27-3E41-2449-AB07-75CEF3A6AFC3}"/>
              </a:ext>
            </a:extLst>
          </p:cNvPr>
          <p:cNvSpPr txBox="1">
            <a:spLocks/>
          </p:cNvSpPr>
          <p:nvPr/>
        </p:nvSpPr>
        <p:spPr>
          <a:xfrm>
            <a:off x="101600" y="5425320"/>
            <a:ext cx="11934890" cy="11770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Word frequencies improve prediction ever-so-slightly.</a:t>
            </a:r>
          </a:p>
          <a:p>
            <a:pPr lvl="1"/>
            <a:r>
              <a:rPr lang="en-US" dirty="0"/>
              <a:t>Can we take more advantage of the increased information density of Word2Vec?</a:t>
            </a:r>
          </a:p>
        </p:txBody>
      </p:sp>
    </p:spTree>
    <p:extLst>
      <p:ext uri="{BB962C8B-B14F-4D97-AF65-F5344CB8AC3E}">
        <p14:creationId xmlns:p14="http://schemas.microsoft.com/office/powerpoint/2010/main" val="14405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23EA2-6484-9549-9B3A-E19492647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 canna’ take much more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52010-9E78-E04A-A927-FA0E1B5243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600" y="668594"/>
            <a:ext cx="11934890" cy="5256161"/>
          </a:xfrm>
        </p:spPr>
        <p:txBody>
          <a:bodyPr/>
          <a:lstStyle/>
          <a:p>
            <a:r>
              <a:rPr lang="en-US" dirty="0"/>
              <a:t>Word2Vec improves on </a:t>
            </a:r>
            <a:r>
              <a:rPr lang="en-US" dirty="0" err="1"/>
              <a:t>BoW</a:t>
            </a:r>
            <a:r>
              <a:rPr lang="en-US" dirty="0"/>
              <a:t> data by reducing sparsity and allowing for contextual similarity.</a:t>
            </a:r>
          </a:p>
          <a:p>
            <a:r>
              <a:rPr lang="en-US" dirty="0"/>
              <a:t>How might we summarize the W2V vectors of a comment?</a:t>
            </a:r>
          </a:p>
          <a:p>
            <a:pPr lvl="1"/>
            <a:r>
              <a:rPr lang="en-US" dirty="0"/>
              <a:t>Why not take the </a:t>
            </a:r>
            <a:r>
              <a:rPr lang="en-US" dirty="0">
                <a:solidFill>
                  <a:schemeClr val="accent4"/>
                </a:solidFill>
              </a:rPr>
              <a:t>mean vector across all words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12933C-BF5A-D34B-84B0-8ADDE339E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68880"/>
            <a:ext cx="8826910" cy="36576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A1F519D-0F59-6248-973A-69EA9D7EDA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246527"/>
              </p:ext>
            </p:extLst>
          </p:nvPr>
        </p:nvGraphicFramePr>
        <p:xfrm>
          <a:off x="8954562" y="2870815"/>
          <a:ext cx="3081928" cy="2560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01677">
                  <a:extLst>
                    <a:ext uri="{9D8B030D-6E8A-4147-A177-3AD203B41FA5}">
                      <a16:colId xmlns:a16="http://schemas.microsoft.com/office/drawing/2014/main" val="903618663"/>
                    </a:ext>
                  </a:extLst>
                </a:gridCol>
                <a:gridCol w="704193">
                  <a:extLst>
                    <a:ext uri="{9D8B030D-6E8A-4147-A177-3AD203B41FA5}">
                      <a16:colId xmlns:a16="http://schemas.microsoft.com/office/drawing/2014/main" val="2956625169"/>
                    </a:ext>
                  </a:extLst>
                </a:gridCol>
                <a:gridCol w="672662">
                  <a:extLst>
                    <a:ext uri="{9D8B030D-6E8A-4147-A177-3AD203B41FA5}">
                      <a16:colId xmlns:a16="http://schemas.microsoft.com/office/drawing/2014/main" val="157913101"/>
                    </a:ext>
                  </a:extLst>
                </a:gridCol>
                <a:gridCol w="803396">
                  <a:extLst>
                    <a:ext uri="{9D8B030D-6E8A-4147-A177-3AD203B41FA5}">
                      <a16:colId xmlns:a16="http://schemas.microsoft.com/office/drawing/2014/main" val="620922529"/>
                    </a:ext>
                  </a:extLst>
                </a:gridCol>
              </a:tblGrid>
              <a:tr h="358534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AUC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TP50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3763114"/>
                  </a:ext>
                </a:extLst>
              </a:tr>
              <a:tr h="35853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Model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Train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7105158"/>
                  </a:ext>
                </a:extLst>
              </a:tr>
              <a:tr h="35853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Codes + </a:t>
                      </a:r>
                      <a:r>
                        <a:rPr lang="en-US" b="1" dirty="0" err="1"/>
                        <a:t>BoW</a:t>
                      </a:r>
                      <a:endParaRPr lang="en-US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0.95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51362"/>
                  </a:ext>
                </a:extLst>
              </a:tr>
              <a:tr h="35853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Codes + Vector Means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0.994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309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598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B7E01-0403-9148-9263-FA309C234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48DEC-1659-404D-9D40-A873FFFD8E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Adding features from Word2Vec and code predictions substantially improved the ability of our (already pretty good) model to predict actionable </a:t>
            </a:r>
            <a:r>
              <a:rPr lang="en-US" dirty="0" err="1"/>
              <a:t>eForms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Even though the code-prediction model has only 60% accuracy, it improves the model to predict the original target substantially.</a:t>
            </a:r>
          </a:p>
          <a:p>
            <a:pPr lvl="1"/>
            <a:r>
              <a:rPr lang="en-US" dirty="0"/>
              <a:t>Mean W2V vector approach gives a surprisingly good boost to the model.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2DFA49D-93B9-FB49-AD72-BC99997BC1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000247"/>
              </p:ext>
            </p:extLst>
          </p:nvPr>
        </p:nvGraphicFramePr>
        <p:xfrm>
          <a:off x="1347537" y="3318132"/>
          <a:ext cx="9264317" cy="2560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585410">
                  <a:extLst>
                    <a:ext uri="{9D8B030D-6E8A-4147-A177-3AD203B41FA5}">
                      <a16:colId xmlns:a16="http://schemas.microsoft.com/office/drawing/2014/main" val="903618663"/>
                    </a:ext>
                  </a:extLst>
                </a:gridCol>
                <a:gridCol w="1219109">
                  <a:extLst>
                    <a:ext uri="{9D8B030D-6E8A-4147-A177-3AD203B41FA5}">
                      <a16:colId xmlns:a16="http://schemas.microsoft.com/office/drawing/2014/main" val="2956625169"/>
                    </a:ext>
                  </a:extLst>
                </a:gridCol>
                <a:gridCol w="2229899">
                  <a:extLst>
                    <a:ext uri="{9D8B030D-6E8A-4147-A177-3AD203B41FA5}">
                      <a16:colId xmlns:a16="http://schemas.microsoft.com/office/drawing/2014/main" val="157913101"/>
                    </a:ext>
                  </a:extLst>
                </a:gridCol>
                <a:gridCol w="2229899">
                  <a:extLst>
                    <a:ext uri="{9D8B030D-6E8A-4147-A177-3AD203B41FA5}">
                      <a16:colId xmlns:a16="http://schemas.microsoft.com/office/drawing/2014/main" val="620922529"/>
                    </a:ext>
                  </a:extLst>
                </a:gridCol>
              </a:tblGrid>
              <a:tr h="358534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AUC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TP50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3763114"/>
                  </a:ext>
                </a:extLst>
              </a:tr>
              <a:tr h="35853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Model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Train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7105158"/>
                  </a:ext>
                </a:extLst>
              </a:tr>
              <a:tr h="358534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BoW</a:t>
                      </a:r>
                      <a:r>
                        <a:rPr lang="en-US" b="1" dirty="0"/>
                        <a:t> as RF</a:t>
                      </a:r>
                      <a:endParaRPr lang="en-US" b="1" baseline="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0.79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15.1%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1165659"/>
                  </a:ext>
                </a:extLst>
              </a:tr>
              <a:tr h="358534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BoW</a:t>
                      </a:r>
                      <a:r>
                        <a:rPr lang="en-US" b="1" dirty="0"/>
                        <a:t> as GB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0.93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13.2%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3312553"/>
                  </a:ext>
                </a:extLst>
              </a:tr>
              <a:tr h="35853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Assigned vs. Predicted Codes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0.93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610740"/>
                  </a:ext>
                </a:extLst>
              </a:tr>
              <a:tr h="35853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Codes + </a:t>
                      </a:r>
                      <a:r>
                        <a:rPr lang="en-US" b="1" dirty="0" err="1"/>
                        <a:t>BoW</a:t>
                      </a:r>
                      <a:endParaRPr lang="en-US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0.95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51362"/>
                  </a:ext>
                </a:extLst>
              </a:tr>
              <a:tr h="35853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Codes + Vector Means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0.994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309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6036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CA5E0-4695-4A4F-B7AF-CD8BA8534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F47DF-0ED9-774F-B971-4F735B4E11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600" y="835025"/>
            <a:ext cx="11934890" cy="5187950"/>
          </a:xfrm>
        </p:spPr>
        <p:txBody>
          <a:bodyPr/>
          <a:lstStyle/>
          <a:p>
            <a:r>
              <a:rPr lang="en-US" dirty="0"/>
              <a:t>The business problem: automating policy cancellations</a:t>
            </a:r>
          </a:p>
          <a:p>
            <a:pPr lvl="1"/>
            <a:r>
              <a:rPr lang="en-US" dirty="0"/>
              <a:t>Agent </a:t>
            </a:r>
            <a:r>
              <a:rPr lang="en-US" dirty="0" err="1"/>
              <a:t>eForms</a:t>
            </a:r>
            <a:r>
              <a:rPr lang="en-US" dirty="0"/>
              <a:t>, comments, and “actionability”</a:t>
            </a:r>
          </a:p>
          <a:p>
            <a:pPr lvl="1"/>
            <a:r>
              <a:rPr lang="en-US" dirty="0"/>
              <a:t>Statistical interactions and the importance of business follow-up</a:t>
            </a:r>
          </a:p>
          <a:p>
            <a:r>
              <a:rPr lang="en-US" dirty="0"/>
              <a:t>Our solutions</a:t>
            </a:r>
          </a:p>
          <a:p>
            <a:pPr lvl="1"/>
            <a:r>
              <a:rPr lang="en-US" dirty="0"/>
              <a:t>First pass: Bag-of-words + agent reason code</a:t>
            </a:r>
          </a:p>
          <a:p>
            <a:pPr lvl="2"/>
            <a:r>
              <a:rPr lang="en-US" dirty="0"/>
              <a:t>Random Forest</a:t>
            </a:r>
          </a:p>
          <a:p>
            <a:pPr lvl="2"/>
            <a:r>
              <a:rPr lang="en-US" dirty="0"/>
              <a:t>Gradient Boosting</a:t>
            </a:r>
          </a:p>
          <a:p>
            <a:pPr lvl="1"/>
            <a:r>
              <a:rPr lang="en-US" dirty="0"/>
              <a:t>Predicting correct reason code via neural networks</a:t>
            </a:r>
          </a:p>
          <a:p>
            <a:pPr lvl="2"/>
            <a:r>
              <a:rPr lang="en-US" dirty="0"/>
              <a:t>Word2Vec model</a:t>
            </a:r>
          </a:p>
          <a:p>
            <a:pPr lvl="2"/>
            <a:r>
              <a:rPr lang="en-US" dirty="0"/>
              <a:t>Convolutional Neural Net </a:t>
            </a:r>
          </a:p>
          <a:p>
            <a:pPr lvl="1"/>
            <a:r>
              <a:rPr lang="en-US" dirty="0"/>
              <a:t>Using NN results to improve actionability prediction</a:t>
            </a:r>
          </a:p>
          <a:p>
            <a:r>
              <a:rPr lang="en-US" dirty="0"/>
              <a:t>Next steps</a:t>
            </a:r>
          </a:p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738784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B7E01-0403-9148-9263-FA309C234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48DEC-1659-404D-9D40-A873FFFD8E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Business insight that most actionable comments were due to code mismatches allowed us to:</a:t>
            </a:r>
          </a:p>
          <a:p>
            <a:pPr lvl="1"/>
            <a:r>
              <a:rPr lang="en-US" dirty="0"/>
              <a:t>Ensure we were including appropriate features from earliest stage of modeling.</a:t>
            </a:r>
          </a:p>
          <a:p>
            <a:pPr lvl="1"/>
            <a:r>
              <a:rPr lang="en-US" dirty="0"/>
              <a:t>Explore the power of combining a code-prediction model with the actionable/non-actionable model.</a:t>
            </a:r>
          </a:p>
          <a:p>
            <a:r>
              <a:rPr lang="en-US" dirty="0"/>
              <a:t>Quantifying the true-positive/false-positive tradeoff gave business partners the context they needed to prioritize their next steps.</a:t>
            </a:r>
          </a:p>
          <a:p>
            <a:pPr lvl="1"/>
            <a:r>
              <a:rPr lang="en-US" dirty="0"/>
              <a:t>Ultimately, incorrect reason code doesn’t directly affect the customer, so further effort to classify comments has low payoff.</a:t>
            </a:r>
          </a:p>
          <a:p>
            <a:r>
              <a:rPr lang="en-US" dirty="0"/>
              <a:t>Proof of concept of comment classification is likely to pay off for other types of change </a:t>
            </a:r>
            <a:r>
              <a:rPr lang="en-US" dirty="0" err="1"/>
              <a:t>eForms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3997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B7E01-0403-9148-9263-FA309C234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next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48DEC-1659-404D-9D40-A873FFFD8E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Word2Vec model might be strengthened by bringing in other sources of insurance-specific text (claims notes; other technical communications).</a:t>
            </a:r>
          </a:p>
          <a:p>
            <a:r>
              <a:rPr lang="en-US" dirty="0"/>
              <a:t>More data might be available for code-classification model by matching </a:t>
            </a:r>
            <a:r>
              <a:rPr lang="en-US" dirty="0" err="1"/>
              <a:t>eForm</a:t>
            </a:r>
            <a:r>
              <a:rPr lang="en-US" dirty="0"/>
              <a:t> comments to final reason codes in our transactional databases.</a:t>
            </a:r>
          </a:p>
          <a:p>
            <a:pPr lvl="1"/>
            <a:r>
              <a:rPr lang="en-US" dirty="0" err="1"/>
              <a:t>eForms</a:t>
            </a:r>
            <a:r>
              <a:rPr lang="en-US" dirty="0"/>
              <a:t> have historically been reviewed by experts prior to entering into the system.</a:t>
            </a:r>
          </a:p>
          <a:p>
            <a:r>
              <a:rPr lang="en-US" dirty="0"/>
              <a:t>Hyperparameters of all models (and Word2Vec and CNN architectures) should be more rigorously tuned.</a:t>
            </a:r>
          </a:p>
          <a:p>
            <a:r>
              <a:rPr lang="en-US" dirty="0"/>
              <a:t>Word2Vec + CNN approach is promising for other comment-classification tasks.</a:t>
            </a:r>
          </a:p>
        </p:txBody>
      </p:sp>
    </p:spTree>
    <p:extLst>
      <p:ext uri="{BB962C8B-B14F-4D97-AF65-F5344CB8AC3E}">
        <p14:creationId xmlns:p14="http://schemas.microsoft.com/office/powerpoint/2010/main" val="2412827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B7E01-0403-9148-9263-FA309C234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48DEC-1659-404D-9D40-A873FFFD8E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Oh, and we’re hiring: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www.amfam.com</a:t>
            </a:r>
            <a:r>
              <a:rPr lang="en-US" dirty="0"/>
              <a:t>/about/careers</a:t>
            </a:r>
          </a:p>
          <a:p>
            <a:pPr lvl="2"/>
            <a:r>
              <a:rPr lang="en-US" dirty="0"/>
              <a:t>Choose “Corporate Careers”</a:t>
            </a:r>
          </a:p>
          <a:p>
            <a:pPr lvl="2"/>
            <a:r>
              <a:rPr lang="en-US" dirty="0"/>
              <a:t>Search for “Data Scientist”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A0F172-E588-6E49-B744-08C7ACA46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33450"/>
            <a:ext cx="3323268" cy="378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177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BE2DE-F0AE-A046-AEC5-0B9DC5707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business problem: Automating cancellation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920F93-0DF0-9447-A0D7-2A00852E9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6610" y="696490"/>
            <a:ext cx="5824188" cy="5126635"/>
          </a:xfrm>
        </p:spPr>
        <p:txBody>
          <a:bodyPr/>
          <a:lstStyle/>
          <a:p>
            <a:r>
              <a:rPr lang="en-US" dirty="0"/>
              <a:t>When a customer wants to change a policy, it starts with the agent filling out an </a:t>
            </a:r>
            <a:r>
              <a:rPr lang="en-US" dirty="0" err="1"/>
              <a:t>eForm</a:t>
            </a:r>
            <a:r>
              <a:rPr lang="en-US" dirty="0"/>
              <a:t> online.</a:t>
            </a:r>
          </a:p>
          <a:p>
            <a:pPr lvl="1"/>
            <a:r>
              <a:rPr lang="en-US" dirty="0" err="1"/>
              <a:t>eForm</a:t>
            </a:r>
            <a:r>
              <a:rPr lang="en-US" dirty="0"/>
              <a:t> is made up of various structured fields and a free-text Comments field.</a:t>
            </a:r>
          </a:p>
          <a:p>
            <a:pPr lvl="1"/>
            <a:r>
              <a:rPr lang="en-US" dirty="0"/>
              <a:t>Some of these comments are “actionable” (require some sort of follow-up)</a:t>
            </a:r>
          </a:p>
          <a:p>
            <a:r>
              <a:rPr lang="en-US" dirty="0"/>
              <a:t>American Family wants to improve efficiency by automating policy cancellations.</a:t>
            </a:r>
          </a:p>
          <a:p>
            <a:r>
              <a:rPr lang="en-US" dirty="0"/>
              <a:t>Can we identify those forms with actionable comments, and pass the rest to automation?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5052A-52A0-594D-B4CE-90533F38F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042" y="741460"/>
            <a:ext cx="5870448" cy="612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41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8CEAF-89EA-6B4E-A561-FC9BE12FD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&amp; the initial approach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6DABF9-D2DD-0842-BF8D-73D6FD1439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600" y="933450"/>
            <a:ext cx="5994400" cy="3278786"/>
          </a:xfrm>
        </p:spPr>
        <p:txBody>
          <a:bodyPr/>
          <a:lstStyle/>
          <a:p>
            <a:r>
              <a:rPr lang="en-US" dirty="0"/>
              <a:t>Subject Matter Experts tagged ~15K comments as “Actionable” or “Not Actionable”</a:t>
            </a:r>
          </a:p>
          <a:p>
            <a:pPr lvl="1"/>
            <a:r>
              <a:rPr lang="en-US" dirty="0"/>
              <a:t>Binary target variable</a:t>
            </a:r>
          </a:p>
          <a:p>
            <a:r>
              <a:rPr lang="en-US" dirty="0"/>
              <a:t>Initial approach:  “Bag-of-words” type model</a:t>
            </a:r>
          </a:p>
          <a:p>
            <a:pPr lvl="1"/>
            <a:r>
              <a:rPr lang="en-US" dirty="0"/>
              <a:t>Weighted frequencies (</a:t>
            </a:r>
            <a:r>
              <a:rPr lang="en-US" dirty="0" err="1"/>
              <a:t>tf-idf</a:t>
            </a:r>
            <a:r>
              <a:rPr lang="en-US" dirty="0"/>
              <a:t>) of words &amp; bigrams as features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8D34FF-BC66-4148-8536-961023530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042" y="741460"/>
            <a:ext cx="5870448" cy="612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32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7943D-A702-8F4A-B1FF-FB24D318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An unexpected</a:t>
            </a:r>
            <a:r>
              <a:rPr lang="en-US" baseline="0" dirty="0"/>
              <a:t> interaction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5C36F-C85F-E24C-B27B-5341036B8C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600" y="933450"/>
            <a:ext cx="5138739" cy="5187950"/>
          </a:xfrm>
        </p:spPr>
        <p:txBody>
          <a:bodyPr/>
          <a:lstStyle/>
          <a:p>
            <a:r>
              <a:rPr lang="en-US" dirty="0"/>
              <a:t>Many “actionable” comments were flagged due to an incorrect reason code.</a:t>
            </a:r>
          </a:p>
          <a:p>
            <a:pPr lvl="1"/>
            <a:r>
              <a:rPr lang="en-US" dirty="0"/>
              <a:t>Comments that are acceptable under one reason code are not acceptable under another.</a:t>
            </a:r>
          </a:p>
          <a:p>
            <a:pPr lvl="1"/>
            <a:r>
              <a:rPr lang="en-US" dirty="0"/>
              <a:t>The interaction between reason code &amp; comment is a key element of the prediction.</a:t>
            </a:r>
          </a:p>
          <a:p>
            <a:r>
              <a:rPr lang="en-US" dirty="0"/>
              <a:t>Both word frequencies and reason code were used as features.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7FFDD3-BD48-B446-9C85-CEB697841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192" y="1766778"/>
            <a:ext cx="6796150" cy="36430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944A761-D588-E543-A448-4F2038A94BF6}"/>
              </a:ext>
            </a:extLst>
          </p:cNvPr>
          <p:cNvSpPr/>
          <p:nvPr/>
        </p:nvSpPr>
        <p:spPr>
          <a:xfrm>
            <a:off x="5990896" y="2343807"/>
            <a:ext cx="6045593" cy="367862"/>
          </a:xfrm>
          <a:prstGeom prst="rect">
            <a:avLst/>
          </a:prstGeom>
          <a:solidFill>
            <a:srgbClr val="5B9BD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59380A-5A5B-5B42-926D-89AA7580BF94}"/>
              </a:ext>
            </a:extLst>
          </p:cNvPr>
          <p:cNvSpPr/>
          <p:nvPr/>
        </p:nvSpPr>
        <p:spPr>
          <a:xfrm>
            <a:off x="5990896" y="3048000"/>
            <a:ext cx="6045593" cy="367862"/>
          </a:xfrm>
          <a:prstGeom prst="rect">
            <a:avLst/>
          </a:prstGeom>
          <a:solidFill>
            <a:srgbClr val="5B9BD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096A2B-CEB3-8C40-B146-333B63387E57}"/>
              </a:ext>
            </a:extLst>
          </p:cNvPr>
          <p:cNvSpPr/>
          <p:nvPr/>
        </p:nvSpPr>
        <p:spPr>
          <a:xfrm>
            <a:off x="5990896" y="4035973"/>
            <a:ext cx="6045593" cy="367862"/>
          </a:xfrm>
          <a:prstGeom prst="rect">
            <a:avLst/>
          </a:prstGeom>
          <a:solidFill>
            <a:srgbClr val="5B9BD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75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8B037-4604-FD43-8BF6-173C79210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Model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84EC0-7A70-9D4B-9F68-4E5C88FA0B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8555" y="783638"/>
            <a:ext cx="11934890" cy="1420644"/>
          </a:xfrm>
        </p:spPr>
        <p:txBody>
          <a:bodyPr/>
          <a:lstStyle/>
          <a:p>
            <a:r>
              <a:rPr lang="en-US" dirty="0"/>
              <a:t>Bag of Words model (weighted word frequencies</a:t>
            </a:r>
            <a:r>
              <a:rPr lang="en-US" baseline="0" dirty="0"/>
              <a:t> – TF-IDF using 128 most frequent words/bigrams) + agent-assigned reason code</a:t>
            </a:r>
          </a:p>
          <a:p>
            <a:r>
              <a:rPr lang="en-US" dirty="0"/>
              <a:t>Random Forest &amp; Gradient Boosting approaches </a:t>
            </a:r>
            <a:r>
              <a:rPr lang="en-US" sz="1600" dirty="0"/>
              <a:t>(tuned via grid search &amp; 10-fold cross-validation).</a:t>
            </a:r>
            <a:endParaRPr lang="en-US" sz="1400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396BDBD-E952-E64C-8A09-3A7B4A251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19935"/>
              </p:ext>
            </p:extLst>
          </p:nvPr>
        </p:nvGraphicFramePr>
        <p:xfrm>
          <a:off x="8960497" y="3119531"/>
          <a:ext cx="3081928" cy="14630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01677">
                  <a:extLst>
                    <a:ext uri="{9D8B030D-6E8A-4147-A177-3AD203B41FA5}">
                      <a16:colId xmlns:a16="http://schemas.microsoft.com/office/drawing/2014/main" val="903618663"/>
                    </a:ext>
                  </a:extLst>
                </a:gridCol>
                <a:gridCol w="704193">
                  <a:extLst>
                    <a:ext uri="{9D8B030D-6E8A-4147-A177-3AD203B41FA5}">
                      <a16:colId xmlns:a16="http://schemas.microsoft.com/office/drawing/2014/main" val="2956625169"/>
                    </a:ext>
                  </a:extLst>
                </a:gridCol>
                <a:gridCol w="672662">
                  <a:extLst>
                    <a:ext uri="{9D8B030D-6E8A-4147-A177-3AD203B41FA5}">
                      <a16:colId xmlns:a16="http://schemas.microsoft.com/office/drawing/2014/main" val="157913101"/>
                    </a:ext>
                  </a:extLst>
                </a:gridCol>
                <a:gridCol w="803396">
                  <a:extLst>
                    <a:ext uri="{9D8B030D-6E8A-4147-A177-3AD203B41FA5}">
                      <a16:colId xmlns:a16="http://schemas.microsoft.com/office/drawing/2014/main" val="620922529"/>
                    </a:ext>
                  </a:extLst>
                </a:gridCol>
              </a:tblGrid>
              <a:tr h="358534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AUC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TP50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3763114"/>
                  </a:ext>
                </a:extLst>
              </a:tr>
              <a:tr h="35853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Train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7105158"/>
                  </a:ext>
                </a:extLst>
              </a:tr>
              <a:tr h="35853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RF</a:t>
                      </a:r>
                      <a:endParaRPr lang="en-US" b="1" baseline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0.79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15.1%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1165659"/>
                  </a:ext>
                </a:extLst>
              </a:tr>
              <a:tr h="35853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GB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0.93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13.2%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3312553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4979763D-22EF-7543-913E-3636D43B0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2374453"/>
            <a:ext cx="8823960" cy="365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89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5B1B-0D8A-4542-82AE-849D921B3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we just predict the correct reason code?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819880-B03C-5444-8A53-B6CD1EE4AF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The approach:</a:t>
            </a:r>
          </a:p>
          <a:p>
            <a:pPr lvl="1"/>
            <a:r>
              <a:rPr lang="en-US" dirty="0"/>
              <a:t>Build a Word2Vec model to summarize word meaning.</a:t>
            </a:r>
          </a:p>
          <a:p>
            <a:pPr lvl="2"/>
            <a:r>
              <a:rPr lang="en-US" dirty="0"/>
              <a:t>Use much larger database of comments (508,000) to infer context of words.</a:t>
            </a:r>
          </a:p>
          <a:p>
            <a:pPr lvl="1"/>
            <a:r>
              <a:rPr lang="en-US" dirty="0"/>
              <a:t>Use Word2Vec vectors as input to a convolutional neural net to predict “correct” reason code.</a:t>
            </a:r>
          </a:p>
          <a:p>
            <a:pPr lvl="1"/>
            <a:r>
              <a:rPr lang="en-US" dirty="0"/>
              <a:t>Use neural network output as features in GB models to predict original target (actionable/non-actionable).</a:t>
            </a:r>
          </a:p>
        </p:txBody>
      </p:sp>
    </p:spTree>
    <p:extLst>
      <p:ext uri="{BB962C8B-B14F-4D97-AF65-F5344CB8AC3E}">
        <p14:creationId xmlns:p14="http://schemas.microsoft.com/office/powerpoint/2010/main" val="2300906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8E5CA-01D2-E04F-901C-B2EAF5012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10510"/>
            <a:ext cx="11934890" cy="683029"/>
          </a:xfrm>
        </p:spPr>
        <p:txBody>
          <a:bodyPr/>
          <a:lstStyle/>
          <a:p>
            <a:r>
              <a:rPr lang="en-US" dirty="0"/>
              <a:t>Word2Vec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6094D-83B1-E444-847E-D63BB9A576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600" y="880900"/>
            <a:ext cx="5878786" cy="5288672"/>
          </a:xfrm>
        </p:spPr>
        <p:txBody>
          <a:bodyPr/>
          <a:lstStyle/>
          <a:p>
            <a:r>
              <a:rPr lang="en-US" dirty="0"/>
              <a:t>Word2Vec transforms discrete words into a continuous “context space.”</a:t>
            </a:r>
          </a:p>
          <a:p>
            <a:r>
              <a:rPr lang="en-US" dirty="0"/>
              <a:t>Because a Word2Vec model is built solely on text, we don’t need targets other than the words themselves.</a:t>
            </a:r>
          </a:p>
          <a:p>
            <a:r>
              <a:rPr lang="en-US" dirty="0"/>
              <a:t>Built a custom Word2Vec model to capture the unique terminology and jargon of an insurance company.</a:t>
            </a:r>
          </a:p>
          <a:p>
            <a:pPr lvl="1"/>
            <a:r>
              <a:rPr lang="en-US" dirty="0"/>
              <a:t>Trained using all </a:t>
            </a:r>
            <a:r>
              <a:rPr lang="en-US" dirty="0" err="1"/>
              <a:t>eForm</a:t>
            </a:r>
            <a:r>
              <a:rPr lang="en-US" dirty="0"/>
              <a:t> comments from 2017.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EBEEA2-6446-B34C-969F-C109F5446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042" y="462393"/>
            <a:ext cx="5870448" cy="612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175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8E5CA-01D2-E04F-901C-B2EAF5012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10510"/>
            <a:ext cx="11934890" cy="683029"/>
          </a:xfrm>
        </p:spPr>
        <p:txBody>
          <a:bodyPr/>
          <a:lstStyle/>
          <a:p>
            <a:r>
              <a:rPr lang="en-US" dirty="0"/>
              <a:t>Word2Vec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6094D-83B1-E444-847E-D63BB9A576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600" y="880900"/>
            <a:ext cx="11934890" cy="905860"/>
          </a:xfrm>
        </p:spPr>
        <p:txBody>
          <a:bodyPr/>
          <a:lstStyle/>
          <a:p>
            <a:r>
              <a:rPr lang="en-US" dirty="0"/>
              <a:t>Word2Vec takes discrete words and places them into a continuous “context space” that allows the identification of similar words.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920C38-98C0-C94A-A0D1-777109125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1837245"/>
            <a:ext cx="9575800" cy="66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5C2FC0-5AD7-5C41-A794-A01118881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" y="2674333"/>
            <a:ext cx="5740400" cy="160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3569F8-F6A5-5D4F-A793-FB0337EF4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190" y="2674333"/>
            <a:ext cx="6083300" cy="1625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92B76D-DD5A-DC4A-B35F-193F3FEDB6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603" y="4476621"/>
            <a:ext cx="4339771" cy="17146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032CEF-1348-1840-AC1B-7EA9166222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2784" y="4476621"/>
            <a:ext cx="7189216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69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 Meeting Nov 2016" id="{A00F61B2-5C7A-EE44-BE88-C511475308FB}" vid="{2BD5FD81-0F5B-F041-8ABB-5DD625BD117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SDA New 2016</Template>
  <TotalTime>28450</TotalTime>
  <Words>1329</Words>
  <Application>Microsoft Macintosh PowerPoint</Application>
  <PresentationFormat>Widescreen</PresentationFormat>
  <Paragraphs>215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Arial Rounded MT Bold</vt:lpstr>
      <vt:lpstr>Calibri</vt:lpstr>
      <vt:lpstr>Office Theme</vt:lpstr>
      <vt:lpstr>Text analytics to improve process automation at American Family Insurance</vt:lpstr>
      <vt:lpstr>Talk Outline</vt:lpstr>
      <vt:lpstr>The business problem: Automating cancellation</vt:lpstr>
      <vt:lpstr>The data &amp; the initial approach</vt:lpstr>
      <vt:lpstr>An unexpected interaction</vt:lpstr>
      <vt:lpstr>Initial Model Results</vt:lpstr>
      <vt:lpstr>What if we just predict the correct reason code?</vt:lpstr>
      <vt:lpstr>Word2Vec model</vt:lpstr>
      <vt:lpstr>Word2Vec model</vt:lpstr>
      <vt:lpstr>Predicting “correct” reason code using CNN’s</vt:lpstr>
      <vt:lpstr>Convolutional Neural Networks &amp; text</vt:lpstr>
      <vt:lpstr>Convolutional Neural Networks &amp; text</vt:lpstr>
      <vt:lpstr>Building &amp; training the CNN using TensorFlow/Keras</vt:lpstr>
      <vt:lpstr>Code prediction model fits… okay</vt:lpstr>
      <vt:lpstr>The new approach</vt:lpstr>
      <vt:lpstr>Code-versus-code model (Gradient Boosting)</vt:lpstr>
      <vt:lpstr>Squeezing out more predictive power</vt:lpstr>
      <vt:lpstr>She canna’ take much more</vt:lpstr>
      <vt:lpstr>Model summary</vt:lpstr>
      <vt:lpstr>Business summary</vt:lpstr>
      <vt:lpstr>Model next steps</vt:lpstr>
      <vt:lpstr>Questions?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Peters, Andy</cp:lastModifiedBy>
  <cp:revision>393</cp:revision>
  <cp:lastPrinted>2016-12-08T15:10:45Z</cp:lastPrinted>
  <dcterms:created xsi:type="dcterms:W3CDTF">2016-11-30T16:13:51Z</dcterms:created>
  <dcterms:modified xsi:type="dcterms:W3CDTF">2018-05-29T20:11:35Z</dcterms:modified>
</cp:coreProperties>
</file>